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6" r:id="rId5"/>
    <p:sldId id="257" r:id="rId6"/>
  </p:sldIdLst>
  <p:sldSz cx="7772400" cy="1005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598669-F4C2-B77C-2786-DC3D7B9ABB6D}" name="Turano, Alyssa" initials="TA" userId="S::aturano@burnsmcd.com::e21e83d2-b62f-46e2-b700-3fd5da79726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4EBF7"/>
    <a:srgbClr val="9BA4B8"/>
    <a:srgbClr val="ADB9CA"/>
    <a:srgbClr val="0079C1"/>
    <a:srgbClr val="F47321"/>
    <a:srgbClr val="56BF3F"/>
    <a:srgbClr val="506E94"/>
    <a:srgbClr val="7B8693"/>
    <a:srgbClr val="4140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42BBDC-0AF3-4BF6-96C3-599612490863}" v="3" dt="2025-04-03T20:58:42.1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152" y="-26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y, Corinne" userId="e3df2351-69a9-4429-9c45-a58b971a5259" providerId="ADAL" clId="{9542BBDC-0AF3-4BF6-96C3-599612490863}"/>
    <pc:docChg chg="custSel modSld">
      <pc:chgData name="Jacoby, Corinne" userId="e3df2351-69a9-4429-9c45-a58b971a5259" providerId="ADAL" clId="{9542BBDC-0AF3-4BF6-96C3-599612490863}" dt="2025-04-03T20:58:42.139" v="8"/>
      <pc:docMkLst>
        <pc:docMk/>
      </pc:docMkLst>
      <pc:sldChg chg="modSp mod">
        <pc:chgData name="Jacoby, Corinne" userId="e3df2351-69a9-4429-9c45-a58b971a5259" providerId="ADAL" clId="{9542BBDC-0AF3-4BF6-96C3-599612490863}" dt="2025-04-03T20:58:30.462" v="7" actId="3626"/>
        <pc:sldMkLst>
          <pc:docMk/>
          <pc:sldMk cId="3525500787" sldId="256"/>
        </pc:sldMkLst>
        <pc:spChg chg="mod">
          <ac:chgData name="Jacoby, Corinne" userId="e3df2351-69a9-4429-9c45-a58b971a5259" providerId="ADAL" clId="{9542BBDC-0AF3-4BF6-96C3-599612490863}" dt="2025-04-03T20:58:30.462" v="7" actId="3626"/>
          <ac:spMkLst>
            <pc:docMk/>
            <pc:sldMk cId="3525500787" sldId="256"/>
            <ac:spMk id="10" creationId="{A4EC635C-061C-1E0D-C66C-B8FCF97109E0}"/>
          </ac:spMkLst>
        </pc:spChg>
      </pc:sldChg>
      <pc:sldChg chg="addSp modSp">
        <pc:chgData name="Jacoby, Corinne" userId="e3df2351-69a9-4429-9c45-a58b971a5259" providerId="ADAL" clId="{9542BBDC-0AF3-4BF6-96C3-599612490863}" dt="2025-04-03T20:58:42.139" v="8"/>
        <pc:sldMkLst>
          <pc:docMk/>
          <pc:sldMk cId="2815041389" sldId="257"/>
        </pc:sldMkLst>
        <pc:spChg chg="add mod">
          <ac:chgData name="Jacoby, Corinne" userId="e3df2351-69a9-4429-9c45-a58b971a5259" providerId="ADAL" clId="{9542BBDC-0AF3-4BF6-96C3-599612490863}" dt="2025-04-03T20:58:42.139" v="8"/>
          <ac:spMkLst>
            <pc:docMk/>
            <pc:sldMk cId="2815041389" sldId="257"/>
            <ac:spMk id="3" creationId="{55788E7D-721C-60DF-4F70-BD2F5DEE4AC5}"/>
          </ac:spMkLst>
        </pc:spChg>
      </pc:sldChg>
    </pc:docChg>
  </pc:docChgLst>
  <pc:docChgLst>
    <pc:chgData name="Turano, Alyssa" userId="S::aturano@burnsmcd.com::e21e83d2-b62f-46e2-b700-3fd5da79726a" providerId="AD" clId="Web-{4DE9AD2A-5CD9-4F01-9B72-37ACE3F4FEC3}"/>
    <pc:docChg chg="modSld">
      <pc:chgData name="Turano, Alyssa" userId="S::aturano@burnsmcd.com::e21e83d2-b62f-46e2-b700-3fd5da79726a" providerId="AD" clId="Web-{4DE9AD2A-5CD9-4F01-9B72-37ACE3F4FEC3}" dt="2025-04-02T19:30:13.429" v="6" actId="20577"/>
      <pc:docMkLst>
        <pc:docMk/>
      </pc:docMkLst>
      <pc:sldChg chg="modSp">
        <pc:chgData name="Turano, Alyssa" userId="S::aturano@burnsmcd.com::e21e83d2-b62f-46e2-b700-3fd5da79726a" providerId="AD" clId="Web-{4DE9AD2A-5CD9-4F01-9B72-37ACE3F4FEC3}" dt="2025-04-02T19:30:13.429" v="6" actId="20577"/>
        <pc:sldMkLst>
          <pc:docMk/>
          <pc:sldMk cId="3525500787" sldId="256"/>
        </pc:sldMkLst>
        <pc:spChg chg="mod">
          <ac:chgData name="Turano, Alyssa" userId="S::aturano@burnsmcd.com::e21e83d2-b62f-46e2-b700-3fd5da79726a" providerId="AD" clId="Web-{4DE9AD2A-5CD9-4F01-9B72-37ACE3F4FEC3}" dt="2025-04-02T19:30:13.429" v="6" actId="20577"/>
          <ac:spMkLst>
            <pc:docMk/>
            <pc:sldMk cId="3525500787" sldId="256"/>
            <ac:spMk id="13" creationId="{F91C520D-CF99-C816-7079-FECCEB9BFC2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6E75229-65C8-4305-A327-33A31EB30A6C}" type="datetimeFigureOut">
              <a:rPr lang="en-US" smtClean="0"/>
              <a:t>4/3/2025</a:t>
            </a:fld>
            <a:endParaRPr lang="en-US"/>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77A0075-3829-4D37-B375-B560B9A55FA9}" type="slidenum">
              <a:rPr lang="en-US" smtClean="0"/>
              <a:t>‹#›</a:t>
            </a:fld>
            <a:endParaRPr lang="en-US"/>
          </a:p>
        </p:txBody>
      </p:sp>
    </p:spTree>
    <p:extLst>
      <p:ext uri="{BB962C8B-B14F-4D97-AF65-F5344CB8AC3E}">
        <p14:creationId xmlns:p14="http://schemas.microsoft.com/office/powerpoint/2010/main" val="212583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7A0075-3829-4D37-B375-B560B9A55FA9}" type="slidenum">
              <a:rPr lang="en-US" smtClean="0"/>
              <a:t>1</a:t>
            </a:fld>
            <a:endParaRPr lang="en-US"/>
          </a:p>
        </p:txBody>
      </p:sp>
    </p:spTree>
    <p:extLst>
      <p:ext uri="{BB962C8B-B14F-4D97-AF65-F5344CB8AC3E}">
        <p14:creationId xmlns:p14="http://schemas.microsoft.com/office/powerpoint/2010/main" val="2504180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7A0075-3829-4D37-B375-B560B9A55FA9}" type="slidenum">
              <a:rPr lang="en-US" smtClean="0"/>
              <a:t>2</a:t>
            </a:fld>
            <a:endParaRPr lang="en-US"/>
          </a:p>
        </p:txBody>
      </p:sp>
    </p:spTree>
    <p:extLst>
      <p:ext uri="{BB962C8B-B14F-4D97-AF65-F5344CB8AC3E}">
        <p14:creationId xmlns:p14="http://schemas.microsoft.com/office/powerpoint/2010/main" val="4123025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25A3DF87-8792-40E4-9449-88E6232492AF}"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BEEDC-5D2F-42F9-B9F9-973711C407AA}" type="slidenum">
              <a:rPr lang="en-US" smtClean="0"/>
              <a:t>‹#›</a:t>
            </a:fld>
            <a:endParaRPr lang="en-US"/>
          </a:p>
        </p:txBody>
      </p:sp>
    </p:spTree>
    <p:extLst>
      <p:ext uri="{BB962C8B-B14F-4D97-AF65-F5344CB8AC3E}">
        <p14:creationId xmlns:p14="http://schemas.microsoft.com/office/powerpoint/2010/main" val="576804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A3DF87-8792-40E4-9449-88E6232492AF}"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BEEDC-5D2F-42F9-B9F9-973711C407AA}" type="slidenum">
              <a:rPr lang="en-US" smtClean="0"/>
              <a:t>‹#›</a:t>
            </a:fld>
            <a:endParaRPr lang="en-US"/>
          </a:p>
        </p:txBody>
      </p:sp>
    </p:spTree>
    <p:extLst>
      <p:ext uri="{BB962C8B-B14F-4D97-AF65-F5344CB8AC3E}">
        <p14:creationId xmlns:p14="http://schemas.microsoft.com/office/powerpoint/2010/main" val="2394732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A3DF87-8792-40E4-9449-88E6232492AF}"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BEEDC-5D2F-42F9-B9F9-973711C407AA}" type="slidenum">
              <a:rPr lang="en-US" smtClean="0"/>
              <a:t>‹#›</a:t>
            </a:fld>
            <a:endParaRPr lang="en-US"/>
          </a:p>
        </p:txBody>
      </p:sp>
    </p:spTree>
    <p:extLst>
      <p:ext uri="{BB962C8B-B14F-4D97-AF65-F5344CB8AC3E}">
        <p14:creationId xmlns:p14="http://schemas.microsoft.com/office/powerpoint/2010/main" val="4199031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A3DF87-8792-40E4-9449-88E6232492AF}"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BEEDC-5D2F-42F9-B9F9-973711C407AA}" type="slidenum">
              <a:rPr lang="en-US" smtClean="0"/>
              <a:t>‹#›</a:t>
            </a:fld>
            <a:endParaRPr lang="en-US"/>
          </a:p>
        </p:txBody>
      </p:sp>
    </p:spTree>
    <p:extLst>
      <p:ext uri="{BB962C8B-B14F-4D97-AF65-F5344CB8AC3E}">
        <p14:creationId xmlns:p14="http://schemas.microsoft.com/office/powerpoint/2010/main" val="139631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A3DF87-8792-40E4-9449-88E6232492AF}"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BEEDC-5D2F-42F9-B9F9-973711C407AA}" type="slidenum">
              <a:rPr lang="en-US" smtClean="0"/>
              <a:t>‹#›</a:t>
            </a:fld>
            <a:endParaRPr lang="en-US"/>
          </a:p>
        </p:txBody>
      </p:sp>
    </p:spTree>
    <p:extLst>
      <p:ext uri="{BB962C8B-B14F-4D97-AF65-F5344CB8AC3E}">
        <p14:creationId xmlns:p14="http://schemas.microsoft.com/office/powerpoint/2010/main" val="989414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A3DF87-8792-40E4-9449-88E6232492AF}"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BEEDC-5D2F-42F9-B9F9-973711C407AA}" type="slidenum">
              <a:rPr lang="en-US" smtClean="0"/>
              <a:t>‹#›</a:t>
            </a:fld>
            <a:endParaRPr lang="en-US"/>
          </a:p>
        </p:txBody>
      </p:sp>
    </p:spTree>
    <p:extLst>
      <p:ext uri="{BB962C8B-B14F-4D97-AF65-F5344CB8AC3E}">
        <p14:creationId xmlns:p14="http://schemas.microsoft.com/office/powerpoint/2010/main" val="908969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A3DF87-8792-40E4-9449-88E6232492AF}" type="datetimeFigureOut">
              <a:rPr lang="en-US" smtClean="0"/>
              <a:t>4/3/2025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ABEEDC-5D2F-42F9-B9F9-973711C407AA}" type="slidenum">
              <a:rPr lang="en-US" smtClean="0"/>
              <a:t>‹#›</a:t>
            </a:fld>
            <a:endParaRPr lang="en-US"/>
          </a:p>
        </p:txBody>
      </p:sp>
    </p:spTree>
    <p:extLst>
      <p:ext uri="{BB962C8B-B14F-4D97-AF65-F5344CB8AC3E}">
        <p14:creationId xmlns:p14="http://schemas.microsoft.com/office/powerpoint/2010/main" val="428311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A3DF87-8792-40E4-9449-88E6232492AF}" type="datetimeFigureOut">
              <a:rPr lang="en-US" smtClean="0"/>
              <a:t>4/3/2025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ABEEDC-5D2F-42F9-B9F9-973711C407AA}" type="slidenum">
              <a:rPr lang="en-US" smtClean="0"/>
              <a:t>‹#›</a:t>
            </a:fld>
            <a:endParaRPr lang="en-US"/>
          </a:p>
        </p:txBody>
      </p:sp>
    </p:spTree>
    <p:extLst>
      <p:ext uri="{BB962C8B-B14F-4D97-AF65-F5344CB8AC3E}">
        <p14:creationId xmlns:p14="http://schemas.microsoft.com/office/powerpoint/2010/main" val="3938343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A3DF87-8792-40E4-9449-88E6232492AF}" type="datetimeFigureOut">
              <a:rPr lang="en-US" smtClean="0"/>
              <a:t>4/3/2025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ABEEDC-5D2F-42F9-B9F9-973711C407AA}" type="slidenum">
              <a:rPr lang="en-US" smtClean="0"/>
              <a:t>‹#›</a:t>
            </a:fld>
            <a:endParaRPr lang="en-US"/>
          </a:p>
        </p:txBody>
      </p:sp>
    </p:spTree>
    <p:extLst>
      <p:ext uri="{BB962C8B-B14F-4D97-AF65-F5344CB8AC3E}">
        <p14:creationId xmlns:p14="http://schemas.microsoft.com/office/powerpoint/2010/main" val="402037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25A3DF87-8792-40E4-9449-88E6232492AF}"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BEEDC-5D2F-42F9-B9F9-973711C407AA}" type="slidenum">
              <a:rPr lang="en-US" smtClean="0"/>
              <a:t>‹#›</a:t>
            </a:fld>
            <a:endParaRPr lang="en-US"/>
          </a:p>
        </p:txBody>
      </p:sp>
    </p:spTree>
    <p:extLst>
      <p:ext uri="{BB962C8B-B14F-4D97-AF65-F5344CB8AC3E}">
        <p14:creationId xmlns:p14="http://schemas.microsoft.com/office/powerpoint/2010/main" val="1778460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25A3DF87-8792-40E4-9449-88E6232492AF}"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BEEDC-5D2F-42F9-B9F9-973711C407AA}" type="slidenum">
              <a:rPr lang="en-US" smtClean="0"/>
              <a:t>‹#›</a:t>
            </a:fld>
            <a:endParaRPr lang="en-US"/>
          </a:p>
        </p:txBody>
      </p:sp>
    </p:spTree>
    <p:extLst>
      <p:ext uri="{BB962C8B-B14F-4D97-AF65-F5344CB8AC3E}">
        <p14:creationId xmlns:p14="http://schemas.microsoft.com/office/powerpoint/2010/main" val="3459465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25A3DF87-8792-40E4-9449-88E6232492AF}" type="datetimeFigureOut">
              <a:rPr lang="en-US" smtClean="0"/>
              <a:t>4/3/2025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90ABEEDC-5D2F-42F9-B9F9-973711C407AA}" type="slidenum">
              <a:rPr lang="en-US" smtClean="0"/>
              <a:t>‹#›</a:t>
            </a:fld>
            <a:endParaRPr lang="en-US"/>
          </a:p>
        </p:txBody>
      </p:sp>
    </p:spTree>
    <p:extLst>
      <p:ext uri="{BB962C8B-B14F-4D97-AF65-F5344CB8AC3E}">
        <p14:creationId xmlns:p14="http://schemas.microsoft.com/office/powerpoint/2010/main" val="38303524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www.dpd.ny.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8676" y="1280956"/>
            <a:ext cx="7419736" cy="430887"/>
          </a:xfrm>
          <a:prstGeom prst="rect">
            <a:avLst/>
          </a:prstGeom>
          <a:noFill/>
        </p:spPr>
        <p:txBody>
          <a:bodyPr wrap="square" lIns="91440" tIns="45720" rIns="91440" bIns="45720" rtlCol="0" anchor="t">
            <a:spAutoFit/>
          </a:bodyPr>
          <a:lstStyle/>
          <a:p>
            <a:pPr algn="just"/>
            <a:r>
              <a:rPr lang="en-US" sz="1100" b="1" i="1" spc="70">
                <a:latin typeface="Outfit" pitchFamily="2" charset="0"/>
                <a:ea typeface="+mn-lt"/>
                <a:cs typeface="+mn-lt"/>
              </a:rPr>
              <a:t>PSEG Long Island is committed to delivering best-in-class system reliability by expanding electrical capacity to meet the energy needs of the communities it serves, today and in the future. </a:t>
            </a:r>
            <a:endParaRPr lang="en-US" sz="1100" b="1" i="1">
              <a:latin typeface="Outfit" pitchFamily="2" charset="0"/>
            </a:endParaRPr>
          </a:p>
        </p:txBody>
      </p:sp>
      <p:sp>
        <p:nvSpPr>
          <p:cNvPr id="2" name="TextBox 1"/>
          <p:cNvSpPr txBox="1"/>
          <p:nvPr/>
        </p:nvSpPr>
        <p:spPr>
          <a:xfrm>
            <a:off x="238676" y="1869819"/>
            <a:ext cx="7419737" cy="2217993"/>
          </a:xfrm>
          <a:prstGeom prst="rect">
            <a:avLst/>
          </a:prstGeom>
          <a:noFill/>
        </p:spPr>
        <p:txBody>
          <a:bodyPr wrap="square" lIns="91440" tIns="45720" rIns="91440" bIns="45720" rtlCol="0" anchor="t">
            <a:noAutofit/>
          </a:bodyPr>
          <a:lstStyle/>
          <a:p>
            <a:r>
              <a:rPr lang="en-US" b="1">
                <a:latin typeface="Outfit" pitchFamily="2" charset="0"/>
              </a:rPr>
              <a:t>Project Overview &amp; Benefits</a:t>
            </a:r>
          </a:p>
          <a:p>
            <a:pPr algn="just"/>
            <a:r>
              <a:rPr lang="en-US" sz="1100">
                <a:latin typeface="Outfit"/>
                <a:ea typeface="Calibri"/>
                <a:cs typeface="Arial"/>
              </a:rPr>
              <a:t>PSEG Long Island, as the agent of LIPA, is proposing the Syosset to Oakwood Project, to meet current and future capacity needs, and to maintain safe, reliable, and robust service in the area. The Project would include the installation of a new approximately 2.8-mile 138kV underground electric transmission line between the Woodbury Tap in Woodbury, Nassau County, to the Oakwood Substation in Huntington Station, Suffolk County. </a:t>
            </a:r>
            <a:r>
              <a:rPr lang="en-US" sz="1100">
                <a:latin typeface="Outfit"/>
                <a:ea typeface="+mn-lt"/>
                <a:cs typeface="+mn-lt"/>
              </a:rPr>
              <a:t>The new 138kV underground transmission line is proposed to occur primarily within the public rights-of-way along Woodbury Road, West Pulaski Road, Oakwood Road, and West 11</a:t>
            </a:r>
            <a:r>
              <a:rPr lang="en-US" sz="1100" baseline="30000">
                <a:latin typeface="Outfit"/>
                <a:ea typeface="+mn-lt"/>
                <a:cs typeface="+mn-lt"/>
              </a:rPr>
              <a:t>th</a:t>
            </a:r>
            <a:r>
              <a:rPr lang="en-US" sz="1100">
                <a:latin typeface="Outfit"/>
                <a:ea typeface="+mn-lt"/>
                <a:cs typeface="+mn-lt"/>
              </a:rPr>
              <a:t> Street. </a:t>
            </a:r>
            <a:endParaRPr lang="en-US" sz="1100">
              <a:latin typeface="Outfit"/>
              <a:ea typeface="Calibri"/>
              <a:cs typeface="Calibri"/>
            </a:endParaRPr>
          </a:p>
          <a:p>
            <a:pPr algn="just"/>
            <a:endParaRPr lang="en-US" sz="700">
              <a:latin typeface="Outfit" pitchFamily="2" charset="0"/>
              <a:ea typeface="Calibri"/>
              <a:cs typeface="Calibri"/>
            </a:endParaRPr>
          </a:p>
          <a:p>
            <a:pPr algn="just"/>
            <a:r>
              <a:rPr lang="en-US" sz="1100">
                <a:latin typeface="Outfit" pitchFamily="2" charset="0"/>
                <a:ea typeface="Calibri"/>
                <a:cs typeface="Calibri"/>
              </a:rPr>
              <a:t>The Syosset to Oakwood Project includes the installation of new riser poles and overhead transmission poles at the Woodbury Tap. T</a:t>
            </a:r>
            <a:r>
              <a:rPr lang="en-US" sz="1100">
                <a:latin typeface="Outfit" pitchFamily="2" charset="0"/>
                <a:ea typeface="Calibri"/>
                <a:cs typeface="Arial"/>
              </a:rPr>
              <a:t>his Project also includes upgrades to the Oakwood Substation and the installation of new overhead equipment. Modifications will also be made to existing lines 138-675 and 138-676, which both run from the Woodbury Tap to the Oakwood Substation.</a:t>
            </a:r>
            <a:endParaRPr lang="en-US" sz="1100">
              <a:latin typeface="Outfit" pitchFamily="2" charset="0"/>
              <a:ea typeface="Calibri"/>
              <a:cs typeface="Calibri"/>
            </a:endParaRPr>
          </a:p>
          <a:p>
            <a:pPr algn="just"/>
            <a:endParaRPr lang="en-US" sz="1000">
              <a:latin typeface="Outfit" pitchFamily="2" charset="0"/>
              <a:cs typeface="Arial"/>
            </a:endParaRPr>
          </a:p>
        </p:txBody>
      </p:sp>
      <p:cxnSp>
        <p:nvCxnSpPr>
          <p:cNvPr id="6" name="Straight Connector 5">
            <a:extLst>
              <a:ext uri="{FF2B5EF4-FFF2-40B4-BE49-F238E27FC236}">
                <a16:creationId xmlns:a16="http://schemas.microsoft.com/office/drawing/2014/main" id="{83017CE7-9238-418C-9825-D4E8E3FF20E6}"/>
              </a:ext>
            </a:extLst>
          </p:cNvPr>
          <p:cNvCxnSpPr>
            <a:cxnSpLocks/>
          </p:cNvCxnSpPr>
          <p:nvPr/>
        </p:nvCxnSpPr>
        <p:spPr>
          <a:xfrm>
            <a:off x="238676" y="1122980"/>
            <a:ext cx="7302825" cy="0"/>
          </a:xfrm>
          <a:prstGeom prst="line">
            <a:avLst/>
          </a:prstGeom>
          <a:ln w="28575">
            <a:solidFill>
              <a:srgbClr val="F4732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F80AA0A-4B9E-4070-809D-1D511004E660}"/>
              </a:ext>
            </a:extLst>
          </p:cNvPr>
          <p:cNvSpPr txBox="1"/>
          <p:nvPr/>
        </p:nvSpPr>
        <p:spPr>
          <a:xfrm>
            <a:off x="189028" y="5561533"/>
            <a:ext cx="4000369" cy="369332"/>
          </a:xfrm>
          <a:prstGeom prst="rect">
            <a:avLst/>
          </a:prstGeom>
          <a:noFill/>
        </p:spPr>
        <p:txBody>
          <a:bodyPr wrap="square" lIns="91440" tIns="45720" rIns="91440" bIns="45720" rtlCol="0" anchor="t">
            <a:spAutoFit/>
          </a:bodyPr>
          <a:lstStyle/>
          <a:p>
            <a:r>
              <a:rPr lang="en-US" b="1">
                <a:latin typeface="Outfit" pitchFamily="2" charset="0"/>
              </a:rPr>
              <a:t>Project Area:</a:t>
            </a:r>
          </a:p>
        </p:txBody>
      </p:sp>
      <p:pic>
        <p:nvPicPr>
          <p:cNvPr id="8" name="Picture 7" descr="A blue text on a black background&#10;&#10;Description automatically generated">
            <a:extLst>
              <a:ext uri="{FF2B5EF4-FFF2-40B4-BE49-F238E27FC236}">
                <a16:creationId xmlns:a16="http://schemas.microsoft.com/office/drawing/2014/main" id="{51B14725-5A48-5757-443F-A4AC992A531B}"/>
              </a:ext>
            </a:extLst>
          </p:cNvPr>
          <p:cNvPicPr>
            <a:picLocks noChangeAspect="1"/>
          </p:cNvPicPr>
          <p:nvPr/>
        </p:nvPicPr>
        <p:blipFill>
          <a:blip r:embed="rId3"/>
          <a:stretch>
            <a:fillRect/>
          </a:stretch>
        </p:blipFill>
        <p:spPr>
          <a:xfrm>
            <a:off x="0" y="287185"/>
            <a:ext cx="2743872" cy="534617"/>
          </a:xfrm>
          <a:prstGeom prst="rect">
            <a:avLst/>
          </a:prstGeom>
        </p:spPr>
      </p:pic>
      <p:sp>
        <p:nvSpPr>
          <p:cNvPr id="13" name="TextBox 12">
            <a:extLst>
              <a:ext uri="{FF2B5EF4-FFF2-40B4-BE49-F238E27FC236}">
                <a16:creationId xmlns:a16="http://schemas.microsoft.com/office/drawing/2014/main" id="{F91C520D-CF99-C816-7079-FECCEB9BFC26}"/>
              </a:ext>
            </a:extLst>
          </p:cNvPr>
          <p:cNvSpPr txBox="1"/>
          <p:nvPr/>
        </p:nvSpPr>
        <p:spPr>
          <a:xfrm>
            <a:off x="4646645" y="5381836"/>
            <a:ext cx="2936727" cy="3670236"/>
          </a:xfrm>
          <a:prstGeom prst="rect">
            <a:avLst/>
          </a:prstGeom>
          <a:solidFill>
            <a:srgbClr val="E4EBF7"/>
          </a:solidFill>
          <a:ln w="9525">
            <a:solidFill>
              <a:schemeClr val="tx1"/>
            </a:solidFill>
          </a:ln>
        </p:spPr>
        <p:txBody>
          <a:bodyPr wrap="square" lIns="91440" tIns="45720" rIns="91440" bIns="45720" rtlCol="0" anchor="ctr">
            <a:spAutoFit/>
          </a:bodyPr>
          <a:lstStyle/>
          <a:p>
            <a:pPr algn="ctr"/>
            <a:r>
              <a:rPr lang="en-US" altLang="en-US" sz="1400" b="1" dirty="0">
                <a:latin typeface="Outfit" pitchFamily="2" charset="0"/>
              </a:rPr>
              <a:t>New York State Public Service Commission Article VII  Information</a:t>
            </a:r>
          </a:p>
          <a:p>
            <a:pPr algn="just"/>
            <a:r>
              <a:rPr lang="en-US" sz="1000" dirty="0">
                <a:latin typeface="Outfit"/>
              </a:rPr>
              <a:t>After the Project's amendment application is filed and the Commission assigns a case number to the Project, the case number will be provided on the Project's website. Then, the amendment application and related case documents can be accessed on the PSC website (</a:t>
            </a:r>
            <a:r>
              <a:rPr lang="en-US" sz="1000" dirty="0">
                <a:latin typeface="Outfit"/>
                <a:hlinkClick r:id="rId4"/>
              </a:rPr>
              <a:t>www.dps.ny.gov</a:t>
            </a:r>
            <a:r>
              <a:rPr lang="en-US" sz="1000" dirty="0">
                <a:latin typeface="Outfit"/>
              </a:rPr>
              <a:t>) by clicking "File Search" and filling in the case number. This will bring up the main Document and Matter Management (“DMM”) page(s) for this case, where the materials are located</a:t>
            </a:r>
          </a:p>
          <a:p>
            <a:pPr algn="just"/>
            <a:endParaRPr lang="en-US" sz="1000" dirty="0">
              <a:latin typeface="Outfit" pitchFamily="2" charset="0"/>
            </a:endParaRPr>
          </a:p>
          <a:p>
            <a:pPr algn="just"/>
            <a:r>
              <a:rPr lang="en-US" sz="1000" dirty="0">
                <a:latin typeface="Outfit"/>
              </a:rPr>
              <a:t>In addition, interested persons who wish to participate as parties in this case may file for party status. On the DMM page for this case, the prospective party should click the button at the upper right labeled “Request for Party Status” to see a Public Service Commission web page with instructions for the procedures to follow to become a party</a:t>
            </a:r>
            <a:r>
              <a:rPr lang="en-US" sz="1050" dirty="0">
                <a:latin typeface="Outfit"/>
              </a:rPr>
              <a:t>.</a:t>
            </a:r>
            <a:endParaRPr lang="en-US" altLang="en-US" sz="1050" dirty="0">
              <a:latin typeface="Outfit"/>
            </a:endParaRPr>
          </a:p>
        </p:txBody>
      </p:sp>
      <p:sp>
        <p:nvSpPr>
          <p:cNvPr id="10" name="TextBox 9">
            <a:extLst>
              <a:ext uri="{FF2B5EF4-FFF2-40B4-BE49-F238E27FC236}">
                <a16:creationId xmlns:a16="http://schemas.microsoft.com/office/drawing/2014/main" id="{A4EC635C-061C-1E0D-C66C-B8FCF97109E0}"/>
              </a:ext>
            </a:extLst>
          </p:cNvPr>
          <p:cNvSpPr txBox="1"/>
          <p:nvPr/>
        </p:nvSpPr>
        <p:spPr>
          <a:xfrm>
            <a:off x="0" y="9170043"/>
            <a:ext cx="7772400" cy="892167"/>
          </a:xfrm>
          <a:prstGeom prst="rect">
            <a:avLst/>
          </a:prstGeom>
          <a:solidFill>
            <a:srgbClr val="9BA4B8"/>
          </a:solidFill>
          <a:ln>
            <a:solidFill>
              <a:srgbClr val="9BA4B8"/>
            </a:solidFill>
          </a:ln>
        </p:spPr>
        <p:txBody>
          <a:bodyPr wrap="square" rtlCol="0">
            <a:spAutoFit/>
          </a:bodyPr>
          <a:lstStyle/>
          <a:p>
            <a:pPr algn="ctr">
              <a:lnSpc>
                <a:spcPct val="150000"/>
              </a:lnSpc>
            </a:pPr>
            <a:r>
              <a:rPr lang="en-US" sz="1200" dirty="0">
                <a:latin typeface="Outfit" pitchFamily="2" charset="0"/>
              </a:rPr>
              <a:t>For Questions About the Syosset to Oakwood Project,</a:t>
            </a:r>
          </a:p>
          <a:p>
            <a:pPr algn="ctr">
              <a:lnSpc>
                <a:spcPct val="150000"/>
              </a:lnSpc>
            </a:pPr>
            <a:r>
              <a:rPr lang="en-US" sz="1200" dirty="0">
                <a:latin typeface="Outfit" pitchFamily="2" charset="0"/>
              </a:rPr>
              <a:t>Call or Text 631-792-6866  Email </a:t>
            </a:r>
            <a:r>
              <a:rPr lang="en-US" sz="1200" u="sng" dirty="0">
                <a:latin typeface="Outfit" pitchFamily="2" charset="0"/>
              </a:rPr>
              <a:t>info@Syosset2Oakwood.com  </a:t>
            </a:r>
            <a:r>
              <a:rPr lang="en-US" sz="1200" dirty="0">
                <a:latin typeface="Outfit" pitchFamily="2" charset="0"/>
              </a:rPr>
              <a:t>Visit </a:t>
            </a:r>
            <a:r>
              <a:rPr lang="en-US" sz="1200" u="sng" dirty="0">
                <a:latin typeface="Outfit" pitchFamily="2" charset="0"/>
              </a:rPr>
              <a:t>www.Syosset2Oakwood.com</a:t>
            </a:r>
          </a:p>
          <a:p>
            <a:pPr algn="ctr">
              <a:lnSpc>
                <a:spcPct val="150000"/>
              </a:lnSpc>
            </a:pPr>
            <a:endParaRPr lang="en-US" sz="1200" u="sng" dirty="0">
              <a:latin typeface="Outfit" pitchFamily="2" charset="0"/>
            </a:endParaRPr>
          </a:p>
        </p:txBody>
      </p:sp>
      <p:sp>
        <p:nvSpPr>
          <p:cNvPr id="12" name="TextBox 11">
            <a:extLst>
              <a:ext uri="{FF2B5EF4-FFF2-40B4-BE49-F238E27FC236}">
                <a16:creationId xmlns:a16="http://schemas.microsoft.com/office/drawing/2014/main" id="{F3CD2732-2C60-DA50-E51F-D3AC21868649}"/>
              </a:ext>
            </a:extLst>
          </p:cNvPr>
          <p:cNvSpPr txBox="1"/>
          <p:nvPr/>
        </p:nvSpPr>
        <p:spPr>
          <a:xfrm>
            <a:off x="3602605" y="15941"/>
            <a:ext cx="4076767" cy="1077218"/>
          </a:xfrm>
          <a:prstGeom prst="rect">
            <a:avLst/>
          </a:prstGeom>
          <a:noFill/>
        </p:spPr>
        <p:txBody>
          <a:bodyPr wrap="square" lIns="91440" tIns="45720" rIns="91440" bIns="45720" rtlCol="0" anchor="t">
            <a:spAutoFit/>
          </a:bodyPr>
          <a:lstStyle/>
          <a:p>
            <a:r>
              <a:rPr lang="en-US" sz="3200" b="1">
                <a:latin typeface="Outfit"/>
                <a:ea typeface="+mn-lt"/>
                <a:cs typeface="+mn-lt"/>
              </a:rPr>
              <a:t>Syosset to Oakwood Project</a:t>
            </a:r>
            <a:endParaRPr lang="en-US" sz="3200">
              <a:latin typeface="Outfit" pitchFamily="2" charset="0"/>
              <a:ea typeface="+mn-lt"/>
              <a:cs typeface="+mn-lt"/>
            </a:endParaRPr>
          </a:p>
        </p:txBody>
      </p:sp>
      <p:pic>
        <p:nvPicPr>
          <p:cNvPr id="3" name="Picture 2" descr="A map of a city&#10;&#10;AI-generated content may be incorrect.">
            <a:extLst>
              <a:ext uri="{FF2B5EF4-FFF2-40B4-BE49-F238E27FC236}">
                <a16:creationId xmlns:a16="http://schemas.microsoft.com/office/drawing/2014/main" id="{8924395A-8E8D-E190-06C4-8667E3FD782E}"/>
              </a:ext>
            </a:extLst>
          </p:cNvPr>
          <p:cNvPicPr>
            <a:picLocks noChangeAspect="1"/>
          </p:cNvPicPr>
          <p:nvPr/>
        </p:nvPicPr>
        <p:blipFill>
          <a:blip r:embed="rId5"/>
          <a:srcRect l="7168" t="25291" r="2900" b="35450"/>
          <a:stretch/>
        </p:blipFill>
        <p:spPr>
          <a:xfrm>
            <a:off x="213101" y="6095634"/>
            <a:ext cx="4268010" cy="2879494"/>
          </a:xfrm>
          <a:prstGeom prst="rect">
            <a:avLst/>
          </a:prstGeom>
          <a:ln>
            <a:solidFill>
              <a:schemeClr val="tx1"/>
            </a:solidFill>
          </a:ln>
        </p:spPr>
      </p:pic>
      <p:sp>
        <p:nvSpPr>
          <p:cNvPr id="4" name="TextBox 3">
            <a:extLst>
              <a:ext uri="{FF2B5EF4-FFF2-40B4-BE49-F238E27FC236}">
                <a16:creationId xmlns:a16="http://schemas.microsoft.com/office/drawing/2014/main" id="{BC8000E5-C31D-2F9C-F17C-C4CED75D18EB}"/>
              </a:ext>
            </a:extLst>
          </p:cNvPr>
          <p:cNvSpPr txBox="1"/>
          <p:nvPr/>
        </p:nvSpPr>
        <p:spPr>
          <a:xfrm>
            <a:off x="189028" y="4087812"/>
            <a:ext cx="7419739" cy="1384995"/>
          </a:xfrm>
          <a:prstGeom prst="rect">
            <a:avLst/>
          </a:prstGeom>
          <a:noFill/>
        </p:spPr>
        <p:txBody>
          <a:bodyPr wrap="square" lIns="91440" tIns="45720" rIns="91440" bIns="45720" rtlCol="0" anchor="t">
            <a:spAutoFit/>
          </a:bodyPr>
          <a:lstStyle/>
          <a:p>
            <a:r>
              <a:rPr lang="en-US" b="1">
                <a:latin typeface="Outfit"/>
              </a:rPr>
              <a:t>Benefits Include:</a:t>
            </a:r>
            <a:r>
              <a:rPr lang="en-US">
                <a:latin typeface="Outfit"/>
              </a:rPr>
              <a:t>  </a:t>
            </a:r>
          </a:p>
          <a:p>
            <a:pPr marL="171450" indent="-171450" algn="just">
              <a:buFont typeface="Arial" panose="020B0604020202020204" pitchFamily="34" charset="0"/>
              <a:buChar char="•"/>
            </a:pPr>
            <a:r>
              <a:rPr lang="en-US" sz="1100">
                <a:latin typeface="Outfit"/>
                <a:ea typeface="+mn-lt"/>
                <a:cs typeface="+mn-lt"/>
              </a:rPr>
              <a:t>The new 138kV electric transmission cable will help ensure continued reliable service. The proposed 138kV supply circuit from the Woodbury Tap to the Oakwood Substation will enhance reliability and increase load capacity to the existing transmission system.</a:t>
            </a:r>
          </a:p>
          <a:p>
            <a:pPr marL="171450" indent="-171450" algn="just">
              <a:buFont typeface="Arial" panose="020B0604020202020204" pitchFamily="34" charset="0"/>
              <a:buChar char="•"/>
            </a:pPr>
            <a:r>
              <a:rPr lang="en-US" sz="1100">
                <a:latin typeface="Outfit"/>
                <a:ea typeface="+mn-lt"/>
                <a:cs typeface="+mn-lt"/>
              </a:rPr>
              <a:t>The Project will be located primarily under roads and other public rights-of-way.</a:t>
            </a:r>
          </a:p>
          <a:p>
            <a:pPr marL="171450" indent="-171450" algn="just">
              <a:buFont typeface="Arial" panose="020B0604020202020204" pitchFamily="34" charset="0"/>
              <a:buChar char="•"/>
            </a:pPr>
            <a:r>
              <a:rPr lang="en-US" sz="1100">
                <a:latin typeface="Outfit"/>
                <a:ea typeface="+mn-lt"/>
                <a:cs typeface="+mn-lt"/>
              </a:rPr>
              <a:t>The new 138kV cable will be located underground except for certain above-ground electrical equipment and structures at the Woodbury Tap and Oakwood Substation.</a:t>
            </a:r>
            <a:endParaRPr lang="en-US" sz="1100">
              <a:latin typeface="Outfit"/>
            </a:endParaRPr>
          </a:p>
        </p:txBody>
      </p:sp>
    </p:spTree>
    <p:extLst>
      <p:ext uri="{BB962C8B-B14F-4D97-AF65-F5344CB8AC3E}">
        <p14:creationId xmlns:p14="http://schemas.microsoft.com/office/powerpoint/2010/main" val="3525500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7D3A2C9-0BCC-47D0-9023-5025077D3CA1}"/>
              </a:ext>
            </a:extLst>
          </p:cNvPr>
          <p:cNvSpPr txBox="1"/>
          <p:nvPr/>
        </p:nvSpPr>
        <p:spPr>
          <a:xfrm>
            <a:off x="206975" y="1294902"/>
            <a:ext cx="2998493" cy="5416868"/>
          </a:xfrm>
          <a:prstGeom prst="rect">
            <a:avLst/>
          </a:prstGeom>
          <a:noFill/>
        </p:spPr>
        <p:txBody>
          <a:bodyPr wrap="square" lIns="91440" tIns="45720" rIns="91440" bIns="45720" rtlCol="0" anchor="t">
            <a:spAutoFit/>
          </a:bodyPr>
          <a:lstStyle/>
          <a:p>
            <a:r>
              <a:rPr lang="en-US" sz="1600" b="1">
                <a:latin typeface="Outfit" pitchFamily="2" charset="0"/>
              </a:rPr>
              <a:t>Underground Transmission Construction Process</a:t>
            </a:r>
            <a:br>
              <a:rPr lang="en-US" sz="1600" b="1">
                <a:latin typeface="Outfit" pitchFamily="2" charset="0"/>
              </a:rPr>
            </a:br>
            <a:endParaRPr lang="en-US" sz="1600" b="1">
              <a:latin typeface="Outfit" pitchFamily="2" charset="0"/>
            </a:endParaRPr>
          </a:p>
          <a:p>
            <a:pPr marL="285750" indent="-285750" algn="just">
              <a:buFont typeface="Arial" panose="020B0604020202020204" pitchFamily="34" charset="0"/>
              <a:buChar char="•"/>
            </a:pPr>
            <a:r>
              <a:rPr lang="en-US" sz="1100" b="1">
                <a:latin typeface="Outfit" pitchFamily="2" charset="0"/>
              </a:rPr>
              <a:t>Splice Vaults Installation:</a:t>
            </a:r>
          </a:p>
          <a:p>
            <a:pPr algn="just"/>
            <a:r>
              <a:rPr lang="en-US" sz="1000">
                <a:solidFill>
                  <a:srgbClr val="414042"/>
                </a:solidFill>
                <a:latin typeface="Outfit" pitchFamily="2" charset="0"/>
              </a:rPr>
              <a:t>Underground vaults will be installed at intervals along the route to splice together underground cable.</a:t>
            </a:r>
          </a:p>
          <a:p>
            <a:pPr marL="285750" indent="-285750" algn="just">
              <a:buFont typeface="Arial" panose="020B0604020202020204" pitchFamily="34" charset="0"/>
              <a:buChar char="•"/>
            </a:pPr>
            <a:r>
              <a:rPr lang="en-US" sz="1100" b="1">
                <a:latin typeface="Outfit" pitchFamily="2" charset="0"/>
              </a:rPr>
              <a:t>Conduit Installation:</a:t>
            </a:r>
          </a:p>
          <a:p>
            <a:pPr algn="just"/>
            <a:r>
              <a:rPr lang="en-US" sz="1000">
                <a:solidFill>
                  <a:srgbClr val="414042"/>
                </a:solidFill>
                <a:latin typeface="Outfit" pitchFamily="2" charset="0"/>
              </a:rPr>
              <a:t>During the installation process, crews will route the new conduits to the new splice vaults.</a:t>
            </a:r>
          </a:p>
          <a:p>
            <a:pPr marL="285750" indent="-285750" algn="just">
              <a:buFont typeface="Arial" panose="020B0604020202020204" pitchFamily="34" charset="0"/>
              <a:buChar char="•"/>
            </a:pPr>
            <a:r>
              <a:rPr lang="en-US" sz="1100" b="1">
                <a:latin typeface="Outfit" pitchFamily="2" charset="0"/>
              </a:rPr>
              <a:t>Restoration:</a:t>
            </a:r>
          </a:p>
          <a:p>
            <a:pPr algn="just"/>
            <a:r>
              <a:rPr lang="en-US" sz="1000">
                <a:solidFill>
                  <a:srgbClr val="414042"/>
                </a:solidFill>
                <a:latin typeface="Outfit" pitchFamily="2" charset="0"/>
              </a:rPr>
              <a:t>After completing the installation of the vaults, any excavated and disturbed areas will be restored. </a:t>
            </a:r>
          </a:p>
          <a:p>
            <a:pPr marL="285750" indent="-285750" algn="just">
              <a:buFont typeface="Arial" panose="020B0604020202020204" pitchFamily="34" charset="0"/>
              <a:buChar char="•"/>
            </a:pPr>
            <a:r>
              <a:rPr lang="en-US" sz="1100" b="1">
                <a:latin typeface="Outfit" pitchFamily="2" charset="0"/>
              </a:rPr>
              <a:t>Cable Installation:</a:t>
            </a:r>
          </a:p>
          <a:p>
            <a:pPr algn="just"/>
            <a:r>
              <a:rPr lang="en-US" sz="1000">
                <a:solidFill>
                  <a:srgbClr val="414042"/>
                </a:solidFill>
                <a:latin typeface="Outfit" pitchFamily="2" charset="0"/>
              </a:rPr>
              <a:t>Underground cable arrives on trucks specifically designed for their installation. Crews will pull cable from one vault to another along the project route.</a:t>
            </a:r>
          </a:p>
          <a:p>
            <a:pPr marL="285750" indent="-285750" algn="just">
              <a:buFont typeface="Arial" panose="020B0604020202020204" pitchFamily="34" charset="0"/>
              <a:buChar char="•"/>
            </a:pPr>
            <a:r>
              <a:rPr lang="en-US" sz="1100" b="1">
                <a:latin typeface="Outfit" pitchFamily="2" charset="0"/>
              </a:rPr>
              <a:t>Cable Splicing:</a:t>
            </a:r>
          </a:p>
          <a:p>
            <a:pPr algn="just"/>
            <a:r>
              <a:rPr lang="en-US" sz="1000">
                <a:solidFill>
                  <a:srgbClr val="414042"/>
                </a:solidFill>
                <a:latin typeface="Outfit" pitchFamily="2" charset="0"/>
              </a:rPr>
              <a:t>Crews will set up a climate-controlled environment at each vault location to splice the underground cables together. This activity is continuous for approximately one week for each vault.</a:t>
            </a:r>
          </a:p>
          <a:p>
            <a:pPr algn="just"/>
            <a:endParaRPr lang="en-US" sz="1100">
              <a:solidFill>
                <a:srgbClr val="414042"/>
              </a:solidFill>
              <a:latin typeface="Outfit" pitchFamily="2" charset="0"/>
            </a:endParaRPr>
          </a:p>
          <a:p>
            <a:r>
              <a:rPr lang="en-US" sz="1600" b="1">
                <a:latin typeface="Outfit" pitchFamily="2" charset="0"/>
              </a:rPr>
              <a:t>Overhead Transmission Construction Process </a:t>
            </a:r>
          </a:p>
          <a:p>
            <a:pPr algn="just"/>
            <a:endParaRPr lang="en-US" sz="1000">
              <a:latin typeface="Outfit" pitchFamily="2" charset="0"/>
            </a:endParaRPr>
          </a:p>
          <a:p>
            <a:pPr algn="just"/>
            <a:r>
              <a:rPr lang="en-US" sz="1000">
                <a:latin typeface="Outfit"/>
              </a:rPr>
              <a:t>Overhead transmission and riser structures will be installed at the Woodbury Tap and overhead structures will be installed at the Oakwood Substation. The new structures will be within LIPA property and will connect the new underground transmission line to existing structures.</a:t>
            </a:r>
          </a:p>
        </p:txBody>
      </p:sp>
      <p:sp>
        <p:nvSpPr>
          <p:cNvPr id="28" name="TextBox 27">
            <a:extLst>
              <a:ext uri="{FF2B5EF4-FFF2-40B4-BE49-F238E27FC236}">
                <a16:creationId xmlns:a16="http://schemas.microsoft.com/office/drawing/2014/main" id="{C27DD104-2E39-4B40-B73D-7467BCDE6496}"/>
              </a:ext>
            </a:extLst>
          </p:cNvPr>
          <p:cNvSpPr txBox="1"/>
          <p:nvPr/>
        </p:nvSpPr>
        <p:spPr>
          <a:xfrm>
            <a:off x="3553575" y="42883"/>
            <a:ext cx="4066575" cy="1077218"/>
          </a:xfrm>
          <a:prstGeom prst="rect">
            <a:avLst/>
          </a:prstGeom>
          <a:noFill/>
        </p:spPr>
        <p:txBody>
          <a:bodyPr wrap="square" lIns="91440" tIns="45720" rIns="91440" bIns="45720" rtlCol="0" anchor="t">
            <a:spAutoFit/>
          </a:bodyPr>
          <a:lstStyle/>
          <a:p>
            <a:r>
              <a:rPr lang="en-US" sz="3200" b="1">
                <a:latin typeface="Outfit"/>
                <a:ea typeface="+mn-lt"/>
                <a:cs typeface="+mn-lt"/>
              </a:rPr>
              <a:t>Syosset to Oakwood Project</a:t>
            </a:r>
            <a:endParaRPr lang="en-US" sz="3200">
              <a:latin typeface="Outfit" pitchFamily="2" charset="0"/>
              <a:ea typeface="+mn-lt"/>
              <a:cs typeface="+mn-lt"/>
            </a:endParaRPr>
          </a:p>
        </p:txBody>
      </p:sp>
      <p:cxnSp>
        <p:nvCxnSpPr>
          <p:cNvPr id="29" name="Straight Connector 28">
            <a:extLst>
              <a:ext uri="{FF2B5EF4-FFF2-40B4-BE49-F238E27FC236}">
                <a16:creationId xmlns:a16="http://schemas.microsoft.com/office/drawing/2014/main" id="{EBF6F418-8CB0-46A7-9AEA-0FBA3D2135BE}"/>
              </a:ext>
            </a:extLst>
          </p:cNvPr>
          <p:cNvCxnSpPr>
            <a:cxnSpLocks/>
          </p:cNvCxnSpPr>
          <p:nvPr/>
        </p:nvCxnSpPr>
        <p:spPr>
          <a:xfrm>
            <a:off x="192576" y="1176821"/>
            <a:ext cx="7302825" cy="0"/>
          </a:xfrm>
          <a:prstGeom prst="line">
            <a:avLst/>
          </a:prstGeom>
          <a:ln w="28575">
            <a:solidFill>
              <a:srgbClr val="F47321"/>
            </a:solidFill>
          </a:ln>
        </p:spPr>
        <p:style>
          <a:lnRef idx="1">
            <a:schemeClr val="accent1"/>
          </a:lnRef>
          <a:fillRef idx="0">
            <a:schemeClr val="accent1"/>
          </a:fillRef>
          <a:effectRef idx="0">
            <a:schemeClr val="accent1"/>
          </a:effectRef>
          <a:fontRef idx="minor">
            <a:schemeClr val="tx1"/>
          </a:fontRef>
        </p:style>
      </p:cxnSp>
      <p:pic>
        <p:nvPicPr>
          <p:cNvPr id="8" name="Picture 7" descr="A blue text on a black background&#10;&#10;Description automatically generated">
            <a:extLst>
              <a:ext uri="{FF2B5EF4-FFF2-40B4-BE49-F238E27FC236}">
                <a16:creationId xmlns:a16="http://schemas.microsoft.com/office/drawing/2014/main" id="{DE22CB25-B131-4422-0A2F-81AD240EA758}"/>
              </a:ext>
            </a:extLst>
          </p:cNvPr>
          <p:cNvPicPr>
            <a:picLocks noChangeAspect="1"/>
          </p:cNvPicPr>
          <p:nvPr/>
        </p:nvPicPr>
        <p:blipFill>
          <a:blip r:embed="rId3"/>
          <a:stretch>
            <a:fillRect/>
          </a:stretch>
        </p:blipFill>
        <p:spPr>
          <a:xfrm>
            <a:off x="152250" y="314183"/>
            <a:ext cx="2743872" cy="534617"/>
          </a:xfrm>
          <a:prstGeom prst="rect">
            <a:avLst/>
          </a:prstGeom>
        </p:spPr>
      </p:pic>
      <p:sp>
        <p:nvSpPr>
          <p:cNvPr id="16" name="TextBox 15">
            <a:extLst>
              <a:ext uri="{FF2B5EF4-FFF2-40B4-BE49-F238E27FC236}">
                <a16:creationId xmlns:a16="http://schemas.microsoft.com/office/drawing/2014/main" id="{31F57907-74D8-BB42-F6E6-DFB5337E6FE1}"/>
              </a:ext>
            </a:extLst>
          </p:cNvPr>
          <p:cNvSpPr txBox="1"/>
          <p:nvPr/>
        </p:nvSpPr>
        <p:spPr>
          <a:xfrm>
            <a:off x="195140" y="7481211"/>
            <a:ext cx="7425010" cy="1523494"/>
          </a:xfrm>
          <a:prstGeom prst="rect">
            <a:avLst/>
          </a:prstGeom>
          <a:solidFill>
            <a:srgbClr val="E4EBF7"/>
          </a:solidFill>
          <a:ln w="9525">
            <a:solidFill>
              <a:schemeClr val="tx1"/>
            </a:solidFill>
          </a:ln>
        </p:spPr>
        <p:txBody>
          <a:bodyPr wrap="square" lIns="91440" tIns="45720" rIns="91440" bIns="45720" rtlCol="0" anchor="ctr">
            <a:spAutoFit/>
          </a:bodyPr>
          <a:lstStyle/>
          <a:p>
            <a:pPr algn="just"/>
            <a:r>
              <a:rPr lang="en-US" sz="1600" b="1" dirty="0">
                <a:latin typeface="Outfit" pitchFamily="2" charset="0"/>
              </a:rPr>
              <a:t>Permitting &amp; Consultation Process</a:t>
            </a:r>
          </a:p>
          <a:p>
            <a:pPr lvl="0" defTabSz="914400"/>
            <a:r>
              <a:rPr lang="en-US" altLang="en-US" sz="1100" b="1" dirty="0">
                <a:latin typeface="Outfit" pitchFamily="2" charset="0"/>
              </a:rPr>
              <a:t>To construct the Project, PSEG Long Island will need, in addition to other necessary permits:</a:t>
            </a:r>
            <a:br>
              <a:rPr lang="en-US" altLang="en-US" sz="1100" b="1" dirty="0">
                <a:latin typeface="Outfit" pitchFamily="2" charset="0"/>
              </a:rPr>
            </a:br>
            <a:endParaRPr lang="en-US" altLang="en-US" sz="1100" b="1" dirty="0">
              <a:latin typeface="Outfit" pitchFamily="2" charset="0"/>
            </a:endParaRPr>
          </a:p>
          <a:p>
            <a:pPr marL="171450" indent="-171450" algn="just" defTabSz="914400">
              <a:buFont typeface="Arial" panose="020B0604020202020204" pitchFamily="34" charset="0"/>
              <a:buChar char="•"/>
            </a:pPr>
            <a:r>
              <a:rPr lang="en-US" altLang="en-US" sz="1000" dirty="0">
                <a:latin typeface="Outfit" pitchFamily="2" charset="0"/>
              </a:rPr>
              <a:t>The New York State Public Service Commission's issuance of an Article VII Certificate of Environmental Compatibility and Public Need and approval of an Environmental Management &amp; Construction Plan (EM&amp;CP).</a:t>
            </a:r>
          </a:p>
          <a:p>
            <a:pPr marL="171450" indent="-171450" algn="just">
              <a:spcBef>
                <a:spcPts val="300"/>
              </a:spcBef>
              <a:buFont typeface="Arial" panose="020B0604020202020204" pitchFamily="34" charset="0"/>
              <a:buChar char="•"/>
            </a:pPr>
            <a:r>
              <a:rPr lang="en-US" sz="1000" dirty="0">
                <a:latin typeface="Outfit" pitchFamily="2" charset="0"/>
              </a:rPr>
              <a:t>Approval from or consultation with the New York Department of Environmental Conservation, and New York State Office of Parks, Recreation &amp; Historic Preservation.</a:t>
            </a:r>
          </a:p>
          <a:p>
            <a:pPr marL="171450" indent="-171450" algn="just">
              <a:spcBef>
                <a:spcPts val="300"/>
              </a:spcBef>
              <a:buFont typeface="Arial" panose="020B0604020202020204" pitchFamily="34" charset="0"/>
              <a:buChar char="•"/>
            </a:pPr>
            <a:r>
              <a:rPr lang="en-US" sz="1000" dirty="0">
                <a:latin typeface="Outfit" pitchFamily="2" charset="0"/>
              </a:rPr>
              <a:t>Consultation with Nassau County, Suffolk County, Town of Oyster Bay, and Town of Huntington. </a:t>
            </a:r>
            <a:endParaRPr lang="en-US" altLang="en-US" sz="1000" dirty="0">
              <a:latin typeface="Outfit" pitchFamily="2" charset="0"/>
            </a:endParaRPr>
          </a:p>
        </p:txBody>
      </p:sp>
      <p:sp>
        <p:nvSpPr>
          <p:cNvPr id="14" name="TextBox 13">
            <a:extLst>
              <a:ext uri="{FF2B5EF4-FFF2-40B4-BE49-F238E27FC236}">
                <a16:creationId xmlns:a16="http://schemas.microsoft.com/office/drawing/2014/main" id="{A9A9AD08-F34D-7825-C651-0FA289CBA7D6}"/>
              </a:ext>
            </a:extLst>
          </p:cNvPr>
          <p:cNvSpPr txBox="1"/>
          <p:nvPr/>
        </p:nvSpPr>
        <p:spPr>
          <a:xfrm>
            <a:off x="0" y="9091271"/>
            <a:ext cx="7772400" cy="1021562"/>
          </a:xfrm>
          <a:prstGeom prst="rect">
            <a:avLst/>
          </a:prstGeom>
          <a:solidFill>
            <a:srgbClr val="9BA4B8"/>
          </a:solidFill>
          <a:ln>
            <a:solidFill>
              <a:srgbClr val="9BA4B8"/>
            </a:solidFill>
          </a:ln>
        </p:spPr>
        <p:txBody>
          <a:bodyPr wrap="square" rtlCol="0">
            <a:spAutoFit/>
          </a:bodyPr>
          <a:lstStyle/>
          <a:p>
            <a:pPr algn="ctr">
              <a:lnSpc>
                <a:spcPct val="150000"/>
              </a:lnSpc>
            </a:pPr>
            <a:r>
              <a:rPr lang="en-US" sz="1400" dirty="0">
                <a:latin typeface="Outfit" pitchFamily="2" charset="0"/>
              </a:rPr>
              <a:t>For Questions About the Syosset to </a:t>
            </a:r>
            <a:r>
              <a:rPr lang="en-US" sz="1400">
                <a:latin typeface="Outfit" pitchFamily="2" charset="0"/>
              </a:rPr>
              <a:t>Oakwood Project,</a:t>
            </a:r>
            <a:endParaRPr lang="en-US" sz="1400" dirty="0">
              <a:latin typeface="Outfit" pitchFamily="2" charset="0"/>
            </a:endParaRPr>
          </a:p>
          <a:p>
            <a:pPr algn="ctr">
              <a:lnSpc>
                <a:spcPct val="150000"/>
              </a:lnSpc>
            </a:pPr>
            <a:r>
              <a:rPr lang="en-US" sz="1400" dirty="0">
                <a:latin typeface="Outfit" pitchFamily="2" charset="0"/>
              </a:rPr>
              <a:t>Call or Text 631-792-6866  Email </a:t>
            </a:r>
            <a:r>
              <a:rPr lang="en-US" sz="1400" u="sng" dirty="0">
                <a:latin typeface="Outfit" pitchFamily="2" charset="0"/>
              </a:rPr>
              <a:t>info@Syosset2Oakwood.com</a:t>
            </a:r>
          </a:p>
          <a:p>
            <a:pPr algn="ctr">
              <a:lnSpc>
                <a:spcPct val="150000"/>
              </a:lnSpc>
            </a:pPr>
            <a:r>
              <a:rPr lang="en-US" sz="1400" dirty="0">
                <a:latin typeface="Outfit" pitchFamily="2" charset="0"/>
              </a:rPr>
              <a:t>Visit </a:t>
            </a:r>
            <a:r>
              <a:rPr lang="en-US" sz="1400" u="sng" dirty="0">
                <a:latin typeface="Outfit" pitchFamily="2" charset="0"/>
              </a:rPr>
              <a:t>www.Syosset2Oakwood.com</a:t>
            </a:r>
          </a:p>
        </p:txBody>
      </p:sp>
      <p:pic>
        <p:nvPicPr>
          <p:cNvPr id="2" name="Picture 1">
            <a:extLst>
              <a:ext uri="{FF2B5EF4-FFF2-40B4-BE49-F238E27FC236}">
                <a16:creationId xmlns:a16="http://schemas.microsoft.com/office/drawing/2014/main" id="{691E71BF-F121-8538-0599-896D791BEFEA}"/>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3606920" y="1294902"/>
            <a:ext cx="2133599" cy="1600200"/>
          </a:xfrm>
          <a:prstGeom prst="rect">
            <a:avLst/>
          </a:prstGeom>
          <a:ln>
            <a:solidFill>
              <a:schemeClr val="tx2"/>
            </a:solidFill>
          </a:ln>
        </p:spPr>
      </p:pic>
      <p:pic>
        <p:nvPicPr>
          <p:cNvPr id="4" name="Picture 3">
            <a:extLst>
              <a:ext uri="{FF2B5EF4-FFF2-40B4-BE49-F238E27FC236}">
                <a16:creationId xmlns:a16="http://schemas.microsoft.com/office/drawing/2014/main" id="{599B2219-E5CC-C3F7-81CA-0BF2708E4DFF}"/>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5125795" y="5541077"/>
            <a:ext cx="2133600" cy="1600200"/>
          </a:xfrm>
          <a:prstGeom prst="rect">
            <a:avLst/>
          </a:prstGeom>
          <a:ln>
            <a:solidFill>
              <a:schemeClr val="tx2"/>
            </a:solidFill>
          </a:ln>
        </p:spPr>
      </p:pic>
      <p:sp>
        <p:nvSpPr>
          <p:cNvPr id="9" name="TextBox 8">
            <a:extLst>
              <a:ext uri="{FF2B5EF4-FFF2-40B4-BE49-F238E27FC236}">
                <a16:creationId xmlns:a16="http://schemas.microsoft.com/office/drawing/2014/main" id="{3DFF1809-4C54-2A15-28A7-C989A08BB746}"/>
              </a:ext>
            </a:extLst>
          </p:cNvPr>
          <p:cNvSpPr txBox="1"/>
          <p:nvPr/>
        </p:nvSpPr>
        <p:spPr>
          <a:xfrm>
            <a:off x="3338238" y="2912992"/>
            <a:ext cx="1764135" cy="246221"/>
          </a:xfrm>
          <a:prstGeom prst="rect">
            <a:avLst/>
          </a:prstGeom>
          <a:noFill/>
        </p:spPr>
        <p:txBody>
          <a:bodyPr wrap="square" lIns="91440" tIns="45720" rIns="91440" bIns="45720" rtlCol="0" anchor="t">
            <a:spAutoFit/>
          </a:bodyPr>
          <a:lstStyle/>
          <a:p>
            <a:pPr algn="ctr"/>
            <a:r>
              <a:rPr lang="en-US" sz="1000" b="1" i="1">
                <a:latin typeface="Outfit" pitchFamily="2" charset="0"/>
              </a:rPr>
              <a:t>Vault Installation</a:t>
            </a:r>
            <a:endParaRPr lang="en-US" sz="1000">
              <a:latin typeface="Outfit" pitchFamily="2" charset="0"/>
            </a:endParaRPr>
          </a:p>
        </p:txBody>
      </p:sp>
      <p:sp>
        <p:nvSpPr>
          <p:cNvPr id="12" name="TextBox 11">
            <a:extLst>
              <a:ext uri="{FF2B5EF4-FFF2-40B4-BE49-F238E27FC236}">
                <a16:creationId xmlns:a16="http://schemas.microsoft.com/office/drawing/2014/main" id="{C45BA25E-1CFC-45A5-CC9D-758B39F0E635}"/>
              </a:ext>
            </a:extLst>
          </p:cNvPr>
          <p:cNvSpPr txBox="1"/>
          <p:nvPr/>
        </p:nvSpPr>
        <p:spPr>
          <a:xfrm>
            <a:off x="5894403" y="7156766"/>
            <a:ext cx="1807698" cy="246221"/>
          </a:xfrm>
          <a:prstGeom prst="rect">
            <a:avLst/>
          </a:prstGeom>
          <a:noFill/>
        </p:spPr>
        <p:txBody>
          <a:bodyPr wrap="square" rtlCol="0">
            <a:spAutoFit/>
          </a:bodyPr>
          <a:lstStyle/>
          <a:p>
            <a:pPr algn="ctr"/>
            <a:r>
              <a:rPr lang="en-US" sz="1000" b="1" i="1">
                <a:latin typeface="Outfit" pitchFamily="2" charset="0"/>
              </a:rPr>
              <a:t>Cable Installation</a:t>
            </a:r>
            <a:endParaRPr lang="en-US" sz="1000">
              <a:latin typeface="Outfit" pitchFamily="2" charset="0"/>
            </a:endParaRPr>
          </a:p>
        </p:txBody>
      </p:sp>
      <p:sp>
        <p:nvSpPr>
          <p:cNvPr id="17" name="TextBox 16">
            <a:extLst>
              <a:ext uri="{FF2B5EF4-FFF2-40B4-BE49-F238E27FC236}">
                <a16:creationId xmlns:a16="http://schemas.microsoft.com/office/drawing/2014/main" id="{FFB1D996-99B2-3BD1-528D-C78DF7AFEBA2}"/>
              </a:ext>
            </a:extLst>
          </p:cNvPr>
          <p:cNvSpPr txBox="1"/>
          <p:nvPr/>
        </p:nvSpPr>
        <p:spPr>
          <a:xfrm>
            <a:off x="3225098" y="5840194"/>
            <a:ext cx="1787395" cy="246221"/>
          </a:xfrm>
          <a:prstGeom prst="rect">
            <a:avLst/>
          </a:prstGeom>
          <a:noFill/>
        </p:spPr>
        <p:txBody>
          <a:bodyPr wrap="square" rtlCol="0">
            <a:spAutoFit/>
          </a:bodyPr>
          <a:lstStyle/>
          <a:p>
            <a:pPr algn="ctr"/>
            <a:r>
              <a:rPr lang="en-US" sz="1000" b="1" i="1">
                <a:latin typeface="Outfit" pitchFamily="2" charset="0"/>
              </a:rPr>
              <a:t>Cable Splicing</a:t>
            </a:r>
            <a:endParaRPr lang="en-US" sz="1000">
              <a:latin typeface="Outfit" pitchFamily="2" charset="0"/>
            </a:endParaRPr>
          </a:p>
        </p:txBody>
      </p:sp>
      <p:pic>
        <p:nvPicPr>
          <p:cNvPr id="21" name="Picture 11" descr="Several pipes in a room&#10;&#10;Description automatically generated">
            <a:extLst>
              <a:ext uri="{FF2B5EF4-FFF2-40B4-BE49-F238E27FC236}">
                <a16:creationId xmlns:a16="http://schemas.microsoft.com/office/drawing/2014/main" id="{E75557F6-3917-12B0-2212-03603A9A59DB}"/>
              </a:ext>
            </a:extLst>
          </p:cNvPr>
          <p:cNvPicPr>
            <a:picLocks noChangeAspect="1"/>
          </p:cNvPicPr>
          <p:nvPr/>
        </p:nvPicPr>
        <p:blipFill>
          <a:blip r:embed="rId6"/>
          <a:stretch>
            <a:fillRect/>
          </a:stretch>
        </p:blipFill>
        <p:spPr>
          <a:xfrm>
            <a:off x="3606920" y="4223207"/>
            <a:ext cx="2138696" cy="1600200"/>
          </a:xfrm>
          <a:prstGeom prst="rect">
            <a:avLst/>
          </a:prstGeom>
        </p:spPr>
      </p:pic>
      <p:pic>
        <p:nvPicPr>
          <p:cNvPr id="22" name="Picture 21">
            <a:extLst>
              <a:ext uri="{FF2B5EF4-FFF2-40B4-BE49-F238E27FC236}">
                <a16:creationId xmlns:a16="http://schemas.microsoft.com/office/drawing/2014/main" id="{67C4528F-375C-43B9-2306-3BD87E7E268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125795" y="2760232"/>
            <a:ext cx="2133600" cy="1600200"/>
          </a:xfrm>
          <a:prstGeom prst="rect">
            <a:avLst/>
          </a:prstGeom>
          <a:ln>
            <a:solidFill>
              <a:schemeClr val="tx2"/>
            </a:solidFill>
          </a:ln>
        </p:spPr>
      </p:pic>
      <p:sp>
        <p:nvSpPr>
          <p:cNvPr id="23" name="TextBox 22">
            <a:extLst>
              <a:ext uri="{FF2B5EF4-FFF2-40B4-BE49-F238E27FC236}">
                <a16:creationId xmlns:a16="http://schemas.microsoft.com/office/drawing/2014/main" id="{27E7A27D-A3F8-CE26-8ABD-86543AF4C37A}"/>
              </a:ext>
            </a:extLst>
          </p:cNvPr>
          <p:cNvSpPr txBox="1"/>
          <p:nvPr/>
        </p:nvSpPr>
        <p:spPr>
          <a:xfrm>
            <a:off x="5761998" y="4393126"/>
            <a:ext cx="1773334" cy="246221"/>
          </a:xfrm>
          <a:prstGeom prst="rect">
            <a:avLst/>
          </a:prstGeom>
          <a:noFill/>
        </p:spPr>
        <p:txBody>
          <a:bodyPr wrap="square" rtlCol="0">
            <a:spAutoFit/>
          </a:bodyPr>
          <a:lstStyle/>
          <a:p>
            <a:pPr algn="ctr"/>
            <a:r>
              <a:rPr lang="en-US" sz="1000" b="1" i="1">
                <a:latin typeface="Outfit" pitchFamily="2" charset="0"/>
              </a:rPr>
              <a:t>Conduit Installation</a:t>
            </a:r>
          </a:p>
        </p:txBody>
      </p:sp>
      <p:sp>
        <p:nvSpPr>
          <p:cNvPr id="3" name="TextBox 2">
            <a:extLst>
              <a:ext uri="{FF2B5EF4-FFF2-40B4-BE49-F238E27FC236}">
                <a16:creationId xmlns:a16="http://schemas.microsoft.com/office/drawing/2014/main" id="{55788E7D-721C-60DF-4F70-BD2F5DEE4AC5}"/>
              </a:ext>
            </a:extLst>
          </p:cNvPr>
          <p:cNvSpPr txBox="1"/>
          <p:nvPr/>
        </p:nvSpPr>
        <p:spPr>
          <a:xfrm>
            <a:off x="0" y="9170043"/>
            <a:ext cx="7772400" cy="892167"/>
          </a:xfrm>
          <a:prstGeom prst="rect">
            <a:avLst/>
          </a:prstGeom>
          <a:solidFill>
            <a:srgbClr val="9BA4B8"/>
          </a:solidFill>
          <a:ln>
            <a:solidFill>
              <a:srgbClr val="9BA4B8"/>
            </a:solidFill>
          </a:ln>
        </p:spPr>
        <p:txBody>
          <a:bodyPr wrap="square" rtlCol="0">
            <a:spAutoFit/>
          </a:bodyPr>
          <a:lstStyle/>
          <a:p>
            <a:pPr algn="ctr">
              <a:lnSpc>
                <a:spcPct val="150000"/>
              </a:lnSpc>
            </a:pPr>
            <a:r>
              <a:rPr lang="en-US" sz="1200" dirty="0">
                <a:latin typeface="Outfit" pitchFamily="2" charset="0"/>
              </a:rPr>
              <a:t>For Questions About the Syosset to Oakwood Project,</a:t>
            </a:r>
          </a:p>
          <a:p>
            <a:pPr algn="ctr">
              <a:lnSpc>
                <a:spcPct val="150000"/>
              </a:lnSpc>
            </a:pPr>
            <a:r>
              <a:rPr lang="en-US" sz="1200" dirty="0">
                <a:latin typeface="Outfit" pitchFamily="2" charset="0"/>
              </a:rPr>
              <a:t>Call or Text 631-792-6866  Email </a:t>
            </a:r>
            <a:r>
              <a:rPr lang="en-US" sz="1200" u="sng" dirty="0">
                <a:latin typeface="Outfit" pitchFamily="2" charset="0"/>
              </a:rPr>
              <a:t>info@Syosset2Oakwood.com  </a:t>
            </a:r>
            <a:r>
              <a:rPr lang="en-US" sz="1200" dirty="0">
                <a:latin typeface="Outfit" pitchFamily="2" charset="0"/>
              </a:rPr>
              <a:t>Visit </a:t>
            </a:r>
            <a:r>
              <a:rPr lang="en-US" sz="1200" u="sng" dirty="0">
                <a:latin typeface="Outfit" pitchFamily="2" charset="0"/>
              </a:rPr>
              <a:t>www.Syosset2Oakwood.com</a:t>
            </a:r>
          </a:p>
          <a:p>
            <a:pPr algn="ctr">
              <a:lnSpc>
                <a:spcPct val="150000"/>
              </a:lnSpc>
            </a:pPr>
            <a:endParaRPr lang="en-US" sz="1200" u="sng" dirty="0">
              <a:latin typeface="Outfit" pitchFamily="2" charset="0"/>
            </a:endParaRPr>
          </a:p>
        </p:txBody>
      </p:sp>
    </p:spTree>
    <p:extLst>
      <p:ext uri="{BB962C8B-B14F-4D97-AF65-F5344CB8AC3E}">
        <p14:creationId xmlns:p14="http://schemas.microsoft.com/office/powerpoint/2010/main" val="28150413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2c90254-97ed-4db2-8179-e75ed83fb937" xsi:nil="true"/>
    <lcf76f155ced4ddcb4097134ff3c332f xmlns="e3864a97-92c9-4693-8e39-28a034bb69f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3DBC99E0837A41BC266B08FBB1B85F" ma:contentTypeVersion="14" ma:contentTypeDescription="Create a new document." ma:contentTypeScope="" ma:versionID="92aba2f563f40b4c9d42875949d2fd81">
  <xsd:schema xmlns:xsd="http://www.w3.org/2001/XMLSchema" xmlns:xs="http://www.w3.org/2001/XMLSchema" xmlns:p="http://schemas.microsoft.com/office/2006/metadata/properties" xmlns:ns2="e3864a97-92c9-4693-8e39-28a034bb69f3" xmlns:ns3="f2c90254-97ed-4db2-8179-e75ed83fb937" targetNamespace="http://schemas.microsoft.com/office/2006/metadata/properties" ma:root="true" ma:fieldsID="7d114e4a66306c5e6a84beef2d364927" ns2:_="" ns3:_="">
    <xsd:import namespace="e3864a97-92c9-4693-8e39-28a034bb69f3"/>
    <xsd:import namespace="f2c90254-97ed-4db2-8179-e75ed83fb93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864a97-92c9-4693-8e39-28a034bb69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cf32eec-7bc8-4e8a-bbcd-8d0e930e2dd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c90254-97ed-4db2-8179-e75ed83fb93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ca38f1d3-86bf-43a2-b1be-dc2a36b8a59c}" ma:internalName="TaxCatchAll" ma:showField="CatchAllData" ma:web="f2c90254-97ed-4db2-8179-e75ed83fb9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641AB4-C9F0-4542-857F-902DBCE1C300}">
  <ds:schemaRefs>
    <ds:schemaRef ds:uri="e3864a97-92c9-4693-8e39-28a034bb69f3"/>
    <ds:schemaRef ds:uri="http://schemas.openxmlformats.org/package/2006/metadata/core-properties"/>
    <ds:schemaRef ds:uri="http://schemas.microsoft.com/office/2006/metadata/properties"/>
    <ds:schemaRef ds:uri="http://schemas.microsoft.com/office/2006/documentManagement/types"/>
    <ds:schemaRef ds:uri="f2c90254-97ed-4db2-8179-e75ed83fb937"/>
    <ds:schemaRef ds:uri="http://www.w3.org/XML/1998/namespace"/>
    <ds:schemaRef ds:uri="http://purl.org/dc/dcmitype/"/>
    <ds:schemaRef ds:uri="http://purl.org/dc/elements/1.1/"/>
    <ds:schemaRef ds:uri="http://purl.org/dc/terms/"/>
    <ds:schemaRef ds:uri="http://schemas.microsoft.com/office/infopath/2007/PartnerControls"/>
  </ds:schemaRefs>
</ds:datastoreItem>
</file>

<file path=customXml/itemProps2.xml><?xml version="1.0" encoding="utf-8"?>
<ds:datastoreItem xmlns:ds="http://schemas.openxmlformats.org/officeDocument/2006/customXml" ds:itemID="{E733D690-E972-4D76-B9AC-A76AFBF02381}">
  <ds:schemaRefs>
    <ds:schemaRef ds:uri="http://schemas.microsoft.com/sharepoint/v3/contenttype/forms"/>
  </ds:schemaRefs>
</ds:datastoreItem>
</file>

<file path=customXml/itemProps3.xml><?xml version="1.0" encoding="utf-8"?>
<ds:datastoreItem xmlns:ds="http://schemas.openxmlformats.org/officeDocument/2006/customXml" ds:itemID="{EB0F67EB-E23C-428B-9824-124D5C9D6647}">
  <ds:schemaRefs>
    <ds:schemaRef ds:uri="e3864a97-92c9-4693-8e39-28a034bb69f3"/>
    <ds:schemaRef ds:uri="f2c90254-97ed-4db2-8179-e75ed83fb9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36</TotalTime>
  <Words>820</Words>
  <Application>Microsoft Office PowerPoint</Application>
  <PresentationFormat>Custom</PresentationFormat>
  <Paragraphs>49</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Outfit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Cunningham, Jennifer R (Jennie)</dc:creator>
  <cp:lastModifiedBy>Jacoby, Corinne</cp:lastModifiedBy>
  <cp:revision>3</cp:revision>
  <cp:lastPrinted>2019-09-11T16:08:31Z</cp:lastPrinted>
  <dcterms:created xsi:type="dcterms:W3CDTF">2017-08-08T17:10:57Z</dcterms:created>
  <dcterms:modified xsi:type="dcterms:W3CDTF">2025-04-03T20:58:48Z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0x010100C43DBC99E0837A41BC266B08FBB1B85F</vt:lpwstr>
  </property>
  <property fmtid="{D5CDD505-2E9C-101B-9397-08002B2CF9AE}" pid="3" name="MediaServiceImageTags">
    <vt:lpwstr/>
  </property>
</Properties>
</file>